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00" r:id="rId4"/>
    <p:sldId id="353" r:id="rId5"/>
    <p:sldId id="372" r:id="rId6"/>
    <p:sldId id="352" r:id="rId7"/>
    <p:sldId id="344" r:id="rId8"/>
    <p:sldId id="280" r:id="rId9"/>
  </p:sldIdLst>
  <p:sldSz cx="9144000" cy="6858000" type="screen4x3"/>
  <p:notesSz cx="9928225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7F4C"/>
    <a:srgbClr val="FE8C1A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313" cy="3399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594" y="1"/>
            <a:ext cx="4303313" cy="3399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D5776-D0F7-4B1A-8ED0-B4B9F3DC694A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44"/>
            <a:ext cx="4303313" cy="339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594" y="6456644"/>
            <a:ext cx="4303313" cy="339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D029B-2216-4B72-AE35-7CC52504D3B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585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612CA-EFD9-4276-AACB-DFF4E17E14A0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3697" y="6456611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605D9-EBD6-4C0C-BFB1-0190ACAC770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744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605D9-EBD6-4C0C-BFB1-0190ACAC770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333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8EECD7-444C-4558-913F-66A1EBEE2702}" type="datetimeFigureOut">
              <a:rPr lang="de-AT" smtClean="0"/>
              <a:t>16.05.2022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4E30DF-D9AD-4DCA-8AD5-7E8FD0B4B9C2}" type="slidenum">
              <a:rPr lang="de-AT" smtClean="0"/>
              <a:t>‹Nr.›</a:t>
            </a:fld>
            <a:endParaRPr lang="de-AT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Betriebsversammlung</a:t>
            </a:r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der Belegschaft Wohnservice Wien 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896838"/>
          </a:xfrm>
        </p:spPr>
        <p:txBody>
          <a:bodyPr>
            <a:normAutofit/>
          </a:bodyPr>
          <a:lstStyle/>
          <a:p>
            <a:r>
              <a:rPr lang="de-DE" dirty="0" smtClean="0"/>
              <a:t>11. Mai 2022 16.00 – 18.00 Uhr</a:t>
            </a:r>
            <a:endParaRPr lang="de-AT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933" y="233635"/>
            <a:ext cx="1415350" cy="100087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941090" cy="94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Tagesordnung</a:t>
            </a:r>
            <a:endParaRPr lang="de-A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16:00 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– 16:10 Begrüßung &amp; Tagesordnung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16:10 – 16:30 Aktuelles: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Was ist für die nächsten Monate geplant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16:30 – 17:30 Themen-Tische: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2200" b="1" dirty="0" smtClean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Work-Life </a:t>
            </a:r>
            <a:r>
              <a:rPr lang="de-DE" sz="2200" b="1" dirty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Auszeiten, Teilzeit und Home Office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2200" b="1" dirty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Wohnberatung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Was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sind Eure Themen?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2200" b="1" dirty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Kommunikation und Betriebsklima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Was sind gute Kommunikationskanäle innerhalb der Belegschaft bzw. zwischen Belegschaft und BR? Was braucht es für ein gutes Betriebsklima</a:t>
            </a: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de-A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17:30 – 18:00 </a:t>
            </a:r>
            <a:r>
              <a:rPr lang="de-DE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Abschluss</a:t>
            </a:r>
            <a:endParaRPr lang="de-DE" b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de-A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911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Neuigkeiten aus dem Betriebsrats-Team</a:t>
            </a:r>
            <a:endParaRPr lang="de-DE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8229600" cy="4937760"/>
          </a:xfrm>
        </p:spPr>
        <p:txBody>
          <a:bodyPr>
            <a:normAutofit/>
          </a:bodyPr>
          <a:lstStyle/>
          <a:p>
            <a:pPr marL="0" lvl="0" indent="0">
              <a:lnSpc>
                <a:spcPct val="160000"/>
              </a:lnSpc>
              <a:buClr>
                <a:srgbClr val="4ACCCC"/>
              </a:buClr>
              <a:buNone/>
            </a:pPr>
            <a:r>
              <a:rPr lang="de-AT" b="1" dirty="0" smtClean="0">
                <a:solidFill>
                  <a:srgbClr val="4ACCCC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Personelle Änderungen</a:t>
            </a:r>
            <a:endParaRPr lang="de-AT" b="1" dirty="0">
              <a:solidFill>
                <a:srgbClr val="4ACCCC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Clr>
                <a:srgbClr val="4ACCCC"/>
              </a:buClr>
            </a:pPr>
            <a:r>
              <a:rPr lang="de-AT" sz="2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Bettina Neumayr hat ihr Mandat zurückgelegt, an ihrer Stelle ist Stella Vötsch für die Liste </a:t>
            </a:r>
            <a:r>
              <a:rPr lang="de-AT" sz="22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be-wsw</a:t>
            </a:r>
            <a:r>
              <a:rPr lang="de-AT" sz="2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nachgerutscht</a:t>
            </a:r>
          </a:p>
          <a:p>
            <a:pPr>
              <a:lnSpc>
                <a:spcPct val="160000"/>
              </a:lnSpc>
              <a:buClr>
                <a:srgbClr val="4ACCCC"/>
              </a:buClr>
            </a:pPr>
            <a:r>
              <a:rPr lang="de-AT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Magdalena Baich rutscht für Sarah Maienschein auf der Liste WIR nach. Wir wünschen Sarah alles Gute für ihr </a:t>
            </a:r>
            <a:r>
              <a:rPr lang="de-AT" sz="22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Sabbatical</a:t>
            </a:r>
            <a:r>
              <a:rPr lang="de-AT" sz="2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>
              <a:lnSpc>
                <a:spcPct val="160000"/>
              </a:lnSpc>
              <a:buClr>
                <a:srgbClr val="4ACCCC"/>
              </a:buClr>
            </a:pPr>
            <a: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Jan Mayrhofer übernimmt von Bettina die Kassaführung </a:t>
            </a:r>
            <a:endParaRPr lang="de-A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de-A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91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Ergebnisse der BR-Klausur</a:t>
            </a:r>
            <a:endParaRPr lang="de-DE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8229600" cy="522579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de-AT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Inhaltliche </a:t>
            </a:r>
            <a:r>
              <a:rPr lang="de-AT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Schwerpunkte für die nächsten Monate:</a:t>
            </a:r>
            <a:endParaRPr lang="de-AT" sz="28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de-A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Arbeitszeiten und Arbeitsformen </a:t>
            </a:r>
            <a:endParaRPr lang="de-A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HO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Teilzeit und Auszeiten</a:t>
            </a:r>
          </a:p>
          <a:p>
            <a:pPr>
              <a:lnSpc>
                <a:spcPct val="160000"/>
              </a:lnSpc>
            </a:pPr>
            <a:r>
              <a:rPr lang="de-A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Betriebsklima und Kommunikation</a:t>
            </a:r>
            <a:endParaRPr lang="de-A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Arbeitsbelastung, transparente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Personalschlüssel,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Arbeitsorganisation, Kommunikation, 	Betriebsausflug, BR-Belegschaft: unterschiedliche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Formate (Arbeitsrechtsinfo,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Stammtische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  <a:endParaRPr lang="de-A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de-A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Gesundes Arbeiten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de-AT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	Supervision</a:t>
            </a:r>
            <a:r>
              <a:rPr lang="de-AT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Arbeitsbelastung, </a:t>
            </a:r>
            <a:endParaRPr lang="de-AT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de-A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Gehälter/Anrechnungen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VG3</a:t>
            </a: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A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n.18, transparente </a:t>
            </a:r>
            <a:r>
              <a:rPr lang="de-AT" sz="1600" dirty="0">
                <a:latin typeface="Arial" panose="020B0604020202020204" pitchFamily="34" charset="0"/>
                <a:cs typeface="Arial" panose="020B0604020202020204" pitchFamily="34" charset="0"/>
              </a:rPr>
              <a:t>Anrechnungskriterien</a:t>
            </a:r>
          </a:p>
        </p:txBody>
      </p:sp>
    </p:spTree>
    <p:extLst>
      <p:ext uri="{BB962C8B-B14F-4D97-AF65-F5344CB8AC3E}">
        <p14:creationId xmlns:p14="http://schemas.microsoft.com/office/powerpoint/2010/main" val="33066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</a:t>
            </a:r>
            <a:endParaRPr lang="de-DE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229600" cy="504056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Clr>
                <a:srgbClr val="4ACCCC"/>
              </a:buClr>
            </a:pPr>
            <a: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Derzeit wird </a:t>
            </a:r>
            <a: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AT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Hinweisgeber:innen-Betriebsvereinbarung</a:t>
            </a:r>
            <a:r>
              <a:rPr lang="de-AT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erarbeitet.</a:t>
            </a:r>
          </a:p>
          <a:p>
            <a:pPr marL="0" lvl="0" indent="0">
              <a:lnSpc>
                <a:spcPct val="160000"/>
              </a:lnSpc>
              <a:buClr>
                <a:srgbClr val="4ACCCC"/>
              </a:buClr>
              <a:buNone/>
            </a:pPr>
            <a:r>
              <a:rPr lang="de-AT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de-AT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</a:t>
            </a:r>
            <a:r>
              <a:rPr lang="de-AT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vorläufige Endfassung werden wir Euch </a:t>
            </a:r>
            <a:r>
              <a:rPr lang="de-AT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übermitteln</a:t>
            </a:r>
            <a:r>
              <a:rPr lang="de-AT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Es wird eine </a:t>
            </a:r>
            <a:r>
              <a:rPr lang="de-AT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Betriebsversammlung </a:t>
            </a:r>
            <a:r>
              <a:rPr lang="de-AT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dazu </a:t>
            </a:r>
            <a:r>
              <a:rPr lang="de-AT" sz="1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geben.</a:t>
            </a:r>
          </a:p>
          <a:p>
            <a:pPr marL="0" lvl="0" indent="0">
              <a:lnSpc>
                <a:spcPct val="160000"/>
              </a:lnSpc>
              <a:buClr>
                <a:srgbClr val="4ACCCC"/>
              </a:buClr>
              <a:buNone/>
            </a:pPr>
            <a:endParaRPr lang="de-AT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Clr>
                <a:srgbClr val="4ACCCC"/>
              </a:buClr>
            </a:pPr>
            <a:r>
              <a:rPr lang="de-A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Betriebsrats-Wahlen</a:t>
            </a:r>
            <a:r>
              <a:rPr lang="de-AT" sz="2400" dirty="0">
                <a:latin typeface="Arial" panose="020B0604020202020204" pitchFamily="34" charset="0"/>
                <a:cs typeface="Arial" panose="020B0604020202020204" pitchFamily="34" charset="0"/>
              </a:rPr>
              <a:t> im ersten Quartal 2023</a:t>
            </a:r>
          </a:p>
          <a:p>
            <a:pPr marL="274320" lvl="1" indent="0">
              <a:lnSpc>
                <a:spcPct val="160000"/>
              </a:lnSpc>
              <a:buClr>
                <a:srgbClr val="4ACCCC"/>
              </a:buClr>
              <a:buNone/>
            </a:pPr>
            <a:r>
              <a:rPr lang="de-AT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Die aktuelle Betriebsrats-Periode läuft nächstes Jahr aus. Nähere 	Infos folgen in den nächsten Wochen.</a:t>
            </a:r>
            <a:endParaRPr lang="de-AT" sz="18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5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Thementische</a:t>
            </a:r>
            <a:endParaRPr lang="de-DE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229600" cy="5040560"/>
          </a:xfrm>
        </p:spPr>
        <p:txBody>
          <a:bodyPr>
            <a:normAutofit/>
          </a:bodyPr>
          <a:lstStyle/>
          <a:p>
            <a:pPr lvl="1"/>
            <a:r>
              <a:rPr lang="de-DE" sz="2800" b="1" dirty="0" smtClean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Arbeit-Freizeit-Ausgeglichenheit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Auszeiten, Teilzeit und Home Office</a:t>
            </a:r>
            <a:endParaRPr lang="de-A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2800" b="1" dirty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Wohnberatung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was sind Eure Themen?</a:t>
            </a:r>
            <a:endParaRPr lang="de-A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2800" b="1" dirty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Kommunikation und Betriebsklima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Was sind gute Kommunikationskanäle innerhalb der Belegschaft bzw. zwischen Belegschaft und BR? Was braucht es für ein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gutes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Betriebsklima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/>
            <a:r>
              <a:rPr lang="de-DE" sz="2800" b="1" dirty="0" smtClean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Klimaclub </a:t>
            </a:r>
            <a:endParaRPr lang="de-A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51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457200" y="152280"/>
            <a:ext cx="8227800" cy="98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endParaRPr lang="de-AT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CustomShape 2"/>
          <p:cNvSpPr/>
          <p:nvPr/>
        </p:nvSpPr>
        <p:spPr>
          <a:xfrm>
            <a:off x="457200" y="1219320"/>
            <a:ext cx="8227800" cy="493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800">
              <a:lnSpc>
                <a:spcPct val="150000"/>
              </a:lnSpc>
              <a:buClr>
                <a:srgbClr val="4ACCCC"/>
              </a:buClr>
              <a:buSzPct val="76000"/>
            </a:pPr>
            <a:endParaRPr lang="de-DE" sz="2400" b="1" spc="-1" dirty="0" smtClean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+mj-lt"/>
              <a:ea typeface="DejaVu Sans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115616" y="1115600"/>
            <a:ext cx="71287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 zwei Jahren Pause kann hier endlich stehen:</a:t>
            </a:r>
          </a:p>
          <a:p>
            <a:pPr algn="ctr">
              <a:lnSpc>
                <a:spcPct val="100000"/>
              </a:lnSpc>
            </a:pP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de-DE" sz="3200" b="1" dirty="0" smtClean="0">
                <a:solidFill>
                  <a:srgbClr val="FE7F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haben im Hendricks reserviert und freuen uns wenn Ihr Zeit für einen Ausklang habt.</a:t>
            </a:r>
          </a:p>
          <a:p>
            <a:pPr algn="ctr">
              <a:lnSpc>
                <a:spcPct val="100000"/>
              </a:lnSpc>
            </a:pPr>
            <a:endParaRPr lang="de-DE" sz="3200" b="1" spc="-1" dirty="0">
              <a:solidFill>
                <a:srgbClr val="FE8C1A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endParaRPr lang="de-DE" sz="3200" spc="-1" dirty="0" smtClean="0"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869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solidFill>
                  <a:schemeClr val="accent1">
                    <a:lumMod val="50000"/>
                  </a:schemeClr>
                </a:solidFill>
              </a:rPr>
              <a:t>Vielen Dank für </a:t>
            </a:r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Eure Beteiligung!</a:t>
            </a:r>
            <a:endParaRPr lang="de-A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>
              <a:solidFill>
                <a:srgbClr val="FE8C1A"/>
              </a:solidFill>
              <a:latin typeface="+mj-lt"/>
            </a:endParaRPr>
          </a:p>
          <a:p>
            <a:pPr marL="0" indent="0">
              <a:buNone/>
            </a:pPr>
            <a:endParaRPr lang="de-DE" dirty="0" smtClean="0">
              <a:solidFill>
                <a:srgbClr val="FE8C1A"/>
              </a:solidFill>
              <a:latin typeface="+mj-lt"/>
            </a:endParaRPr>
          </a:p>
          <a:p>
            <a:pPr marL="0" indent="0">
              <a:buNone/>
            </a:pPr>
            <a:endParaRPr lang="de-DE" dirty="0">
              <a:solidFill>
                <a:srgbClr val="FE8C1A"/>
              </a:solidFill>
              <a:latin typeface="+mj-lt"/>
            </a:endParaRPr>
          </a:p>
          <a:p>
            <a:pPr marL="0" indent="0">
              <a:buNone/>
            </a:pPr>
            <a:endParaRPr lang="de-DE" dirty="0" smtClean="0">
              <a:solidFill>
                <a:srgbClr val="FE8C1A"/>
              </a:solidFill>
              <a:latin typeface="+mj-lt"/>
            </a:endParaRPr>
          </a:p>
          <a:p>
            <a:pPr marL="0" indent="0">
              <a:buNone/>
            </a:pPr>
            <a:endParaRPr lang="de-DE" dirty="0" smtClean="0">
              <a:solidFill>
                <a:srgbClr val="FE8C1A"/>
              </a:solidFill>
              <a:latin typeface="+mj-lt"/>
            </a:endParaRPr>
          </a:p>
          <a:p>
            <a:pPr marL="0" indent="0">
              <a:buNone/>
            </a:pPr>
            <a:endParaRPr lang="de-DE" dirty="0">
              <a:solidFill>
                <a:srgbClr val="FE8C1A"/>
              </a:solidFill>
              <a:latin typeface="+mj-lt"/>
            </a:endParaRPr>
          </a:p>
          <a:p>
            <a:pPr marL="0" indent="0">
              <a:buNone/>
            </a:pPr>
            <a:endParaRPr lang="de-DE" dirty="0" smtClean="0">
              <a:solidFill>
                <a:srgbClr val="FE8C1A"/>
              </a:solidFill>
              <a:latin typeface="+mj-lt"/>
            </a:endParaRPr>
          </a:p>
        </p:txBody>
      </p:sp>
      <p:pic>
        <p:nvPicPr>
          <p:cNvPr id="6146" name="Picture 2" descr="https://www.rbb-online.de/content/dam/rbb/rbb/fernsehen/1_zibb/2018_10/Danke_975.jpg.jpg/rendition=Danke_1280.jpg/size=708x3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743700" cy="3790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98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Benutzerdefiniert 3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4ACCCC"/>
      </a:accent1>
      <a:accent2>
        <a:srgbClr val="F47D24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Larissa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Bildschirmpräsentation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</vt:lpstr>
      <vt:lpstr>DejaVu Sans</vt:lpstr>
      <vt:lpstr>Wingdings</vt:lpstr>
      <vt:lpstr>Wingdings 3</vt:lpstr>
      <vt:lpstr>Okeanos</vt:lpstr>
      <vt:lpstr>Betriebsversammlung  der Belegschaft Wohnservice Wien </vt:lpstr>
      <vt:lpstr>Tagesordnung</vt:lpstr>
      <vt:lpstr>Neuigkeiten aus dem Betriebsrats-Team</vt:lpstr>
      <vt:lpstr>Ergebnisse der BR-Klausur</vt:lpstr>
      <vt:lpstr>Aktuelles</vt:lpstr>
      <vt:lpstr>Thementische</vt:lpstr>
      <vt:lpstr>PowerPoint-Präsentation</vt:lpstr>
      <vt:lpstr>Vielen Dank für Eure Beteiligung!</vt:lpstr>
    </vt:vector>
  </TitlesOfParts>
  <Company>Magistrat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Schwarz Barbara</dc:creator>
  <cp:lastModifiedBy>Mötzl Irene</cp:lastModifiedBy>
  <cp:revision>636</cp:revision>
  <cp:lastPrinted>2019-11-11T14:29:06Z</cp:lastPrinted>
  <dcterms:created xsi:type="dcterms:W3CDTF">2017-04-27T12:17:17Z</dcterms:created>
  <dcterms:modified xsi:type="dcterms:W3CDTF">2022-05-16T09:43:00Z</dcterms:modified>
</cp:coreProperties>
</file>